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media/audio11.wav" ContentType="audio/x-wav"/>
  <Default Extension="xlsx" ContentType="application/vnd.openxmlformats-officedocument.spreadsheetml.sheet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3" r:id="rId1"/>
  </p:sldMasterIdLst>
  <p:notesMasterIdLst>
    <p:notesMasterId r:id="rId7"/>
  </p:notesMasterIdLst>
  <p:sldIdLst>
    <p:sldId id="280" r:id="rId2"/>
    <p:sldId id="281" r:id="rId3"/>
    <p:sldId id="282" r:id="rId4"/>
    <p:sldId id="283" r:id="rId5"/>
    <p:sldId id="28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80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9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4"/>
  <c:chart>
    <c:plotArea>
      <c:layout>
        <c:manualLayout>
          <c:layoutTarget val="inner"/>
          <c:xMode val="edge"/>
          <c:yMode val="edge"/>
          <c:x val="0.25194085409737221"/>
          <c:y val="8.1151839824252267E-2"/>
          <c:w val="0.59576046415250761"/>
          <c:h val="0.78972898736495145"/>
        </c:manualLayout>
      </c:layout>
      <c:pieChart>
        <c:varyColors val="1"/>
        <c:ser>
          <c:idx val="0"/>
          <c:order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sz="1400">
                        <a:solidFill>
                          <a:schemeClr val="tx1"/>
                        </a:solidFill>
                      </a:rPr>
                      <a:t>Prostate
28%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c:rich>
              </c:tx>
              <c:showVal val="1"/>
              <c:showCatName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9EAC-4C20-A93B-C07DB34111D8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400">
                        <a:solidFill>
                          <a:schemeClr val="tx1"/>
                        </a:solidFill>
                      </a:rPr>
                      <a:t>Colorectal
26%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c:rich>
              </c:tx>
              <c:showVal val="1"/>
              <c:showCatName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EAC-4C20-A93B-C07DB34111D8}"/>
                </c:ext>
              </c:extLst>
            </c:dLbl>
            <c:dLbl>
              <c:idx val="2"/>
              <c:layout>
                <c:manualLayout>
                  <c:x val="-9.247777712940811E-3"/>
                  <c:y val="-0.11019290623738608"/>
                </c:manualLayout>
              </c:layout>
              <c:tx>
                <c:rich>
                  <a:bodyPr/>
                  <a:lstStyle/>
                  <a:p>
                    <a:r>
                      <a:rPr lang="en-US" sz="1400" dirty="0">
                        <a:solidFill>
                          <a:schemeClr val="tx1"/>
                        </a:solidFill>
                      </a:rPr>
                      <a:t>Lung
17%</a:t>
                    </a:r>
                    <a:endParaRPr lang="en-US" dirty="0">
                      <a:solidFill>
                        <a:schemeClr val="bg1"/>
                      </a:solidFill>
                    </a:endParaRPr>
                  </a:p>
                </c:rich>
              </c:tx>
              <c:showVal val="1"/>
              <c:showCatName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9EAC-4C20-A93B-C07DB34111D8}"/>
                </c:ext>
              </c:extLst>
            </c:dLbl>
            <c:dLbl>
              <c:idx val="3"/>
              <c:layout>
                <c:manualLayout>
                  <c:x val="5.4856450954076E-2"/>
                  <c:y val="-9.4639172792850779E-2"/>
                </c:manualLayout>
              </c:layout>
              <c:tx>
                <c:rich>
                  <a:bodyPr/>
                  <a:lstStyle/>
                  <a:p>
                    <a:r>
                      <a:rPr lang="en-US" sz="1400">
                        <a:solidFill>
                          <a:schemeClr val="tx1"/>
                        </a:solidFill>
                      </a:rPr>
                      <a:t>Oral
8%</a:t>
                    </a:r>
                    <a:endParaRPr lang="en-US">
                      <a:solidFill>
                        <a:sysClr val="windowText" lastClr="000000"/>
                      </a:solidFill>
                    </a:endParaRPr>
                  </a:p>
                </c:rich>
              </c:tx>
              <c:showVal val="1"/>
              <c:showCatName val="1"/>
              <c:extLst xmlns:c16r2="http://schemas.microsoft.com/office/drawing/2015/06/chart"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EAC-4C20-A93B-C07DB34111D8}"/>
                </c:ext>
              </c:extLst>
            </c:dLbl>
            <c:dLbl>
              <c:idx val="4"/>
              <c:layout>
                <c:manualLayout>
                  <c:x val="4.0027647356145772E-2"/>
                  <c:y val="-3.4772965879265288E-2"/>
                </c:manualLayout>
              </c:layout>
              <c:showVal val="1"/>
              <c:showCatNam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EAC-4C20-A93B-C07DB34111D8}"/>
                </c:ext>
              </c:extLst>
            </c:dLbl>
            <c:dLbl>
              <c:idx val="5"/>
              <c:layout>
                <c:manualLayout>
                  <c:x val="0.16360535951524632"/>
                  <c:y val="0.1246067440722458"/>
                </c:manualLayout>
              </c:layout>
              <c:showVal val="1"/>
              <c:showCatName val="1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EAC-4C20-A93B-C07DB34111D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showVal val="1"/>
            <c:showCatName val="1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Sheet1!$P$2:$P$7</c:f>
              <c:strCache>
                <c:ptCount val="6"/>
                <c:pt idx="0">
                  <c:v>Prostate</c:v>
                </c:pt>
                <c:pt idx="1">
                  <c:v>Colorectal</c:v>
                </c:pt>
                <c:pt idx="2">
                  <c:v>Lung</c:v>
                </c:pt>
                <c:pt idx="3">
                  <c:v>Oral</c:v>
                </c:pt>
                <c:pt idx="4">
                  <c:v>Non-Hodgkin's Lymphoma</c:v>
                </c:pt>
                <c:pt idx="5">
                  <c:v>Other</c:v>
                </c:pt>
              </c:strCache>
            </c:strRef>
          </c:cat>
          <c:val>
            <c:numRef>
              <c:f>Sheet1!$Q$2:$Q$7</c:f>
              <c:numCache>
                <c:formatCode>General</c:formatCode>
                <c:ptCount val="6"/>
                <c:pt idx="0">
                  <c:v>126</c:v>
                </c:pt>
                <c:pt idx="1">
                  <c:v>118</c:v>
                </c:pt>
                <c:pt idx="2">
                  <c:v>75</c:v>
                </c:pt>
                <c:pt idx="3">
                  <c:v>36</c:v>
                </c:pt>
                <c:pt idx="4">
                  <c:v>25</c:v>
                </c:pt>
                <c:pt idx="5">
                  <c:v>186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9EAC-4C20-A93B-C07DB34111D8}"/>
            </c:ext>
          </c:extLst>
        </c:ser>
        <c:firstSliceAng val="0"/>
      </c:pieChart>
    </c:plotArea>
    <c:plotVisOnly val="1"/>
    <c:dispBlanksAs val="zero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8F288-03D6-4F32-90AD-DB511337B569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1DD7A-EEE0-4998-B5C8-D6D7FDB007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68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ng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D671E-C106-4B9C-A024-0D5F45864BC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399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ng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D671E-C106-4B9C-A024-0D5F45864BC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4229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ng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D671E-C106-4B9C-A024-0D5F45864BC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9053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ng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D671E-C106-4B9C-A024-0D5F45864BC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9053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ng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9D671E-C106-4B9C-A024-0D5F45864BC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3425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4052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  <p:extLst>
    <p:ext uri="{DCECCB84-F9BA-43D5-87BE-67443E8EF086}">
      <p15:sldGuideLst xmlns=""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1108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87738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27870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619544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146485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085060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28592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654805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955171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195659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612149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305733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827670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  <p:extLst>
    <p:ext uri="{DCECCB84-F9BA-43D5-87BE-67443E8EF086}">
      <p15:sldGuideLst xmlns=""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61094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  <p:extLst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58507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3" name="laser.wav"/>
          </p:stSnd>
        </p:sndAc>
      </p:transition>
    </mc:Choice>
    <mc:Fallback>
      <p:transition spd="slow">
        <p:fade/>
        <p:sndAc>
          <p:stSnd>
            <p:snd r:embed="rId1" name="laser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8EDEA-493C-4603-914B-E14E83A71AB4}" type="datetimeFigureOut">
              <a:rPr lang="en-US" smtClean="0"/>
              <a:pPr/>
              <a:t>12/26/2020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93E6E85-BC75-4F14-92E4-2B2A6AB43A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9613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  <p:sldLayoutId id="2147484065" r:id="rId12"/>
    <p:sldLayoutId id="2147484066" r:id="rId13"/>
    <p:sldLayoutId id="2147484067" r:id="rId14"/>
    <p:sldLayoutId id="2147484068" r:id="rId15"/>
    <p:sldLayoutId id="2147484069" r:id="rId16"/>
  </p:sldLayoutIdLst>
  <mc:AlternateContent xmlns:mc="http://schemas.openxmlformats.org/markup-compatibility/2006">
    <mc:Choice xmlns="" xmlns:p14="http://schemas.microsoft.com/office/powerpoint/2010/main" Requires="p14">
      <p:transition spd="slow" p14:dur="1200">
        <p14:prism/>
        <p:sndAc>
          <p:stSnd>
            <p:snd r:embed="rId19" name="laser.wav"/>
          </p:stSnd>
        </p:sndAc>
      </p:transition>
    </mc:Choice>
    <mc:Fallback>
      <p:transition spd="slow">
        <p:fade/>
        <p:sndAc>
          <p:stSnd>
            <p:snd r:embed="rId18" name="laser.wav"/>
          </p:stSnd>
        </p:sndAc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9273919-3C5D-4383-870F-154DD3894F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2336" b="34705"/>
          <a:stretch/>
        </p:blipFill>
        <p:spPr>
          <a:xfrm>
            <a:off x="2595295" y="580727"/>
            <a:ext cx="7742404" cy="23461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B2D1A15-9409-4B5B-8C70-2F32D496B0C6}"/>
              </a:ext>
            </a:extLst>
          </p:cNvPr>
          <p:cNvSpPr txBox="1"/>
          <p:nvPr/>
        </p:nvSpPr>
        <p:spPr>
          <a:xfrm>
            <a:off x="2978547" y="3034111"/>
            <a:ext cx="697591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Into the Void of</a:t>
            </a:r>
          </a:p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 Mental Health Issues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/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</a:b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ic-depressive" panose="02000000000000000000" pitchFamily="2" charset="0"/>
            </a:endParaRPr>
          </a:p>
          <a:p>
            <a:pPr algn="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Group-3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ic-depressive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E27CC6F-0883-41C1-9EE3-158FCC0E73F0}"/>
              </a:ext>
            </a:extLst>
          </p:cNvPr>
          <p:cNvSpPr/>
          <p:nvPr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>
                <a:latin typeface="manic-depressive" panose="02000000000000000000" pitchFamily="2" charset="0"/>
              </a:rPr>
              <a:t>V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17CEF5F-03A1-41EB-A641-4EDBC5C27805}"/>
              </a:ext>
            </a:extLst>
          </p:cNvPr>
          <p:cNvSpPr txBox="1"/>
          <p:nvPr/>
        </p:nvSpPr>
        <p:spPr>
          <a:xfrm>
            <a:off x="378823" y="120913"/>
            <a:ext cx="113739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Topic: Cancer As a Global Concerning Health Issue?</a:t>
            </a:r>
          </a:p>
          <a:p>
            <a:pPr algn="ctr"/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ic-depressiv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9FB99A1-1F9D-4632-A047-14C320D28CF0}"/>
              </a:ext>
            </a:extLst>
          </p:cNvPr>
          <p:cNvSpPr txBox="1"/>
          <p:nvPr/>
        </p:nvSpPr>
        <p:spPr>
          <a:xfrm>
            <a:off x="129340" y="4655289"/>
            <a:ext cx="11360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So, what is Cancer?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6DC2871-4299-4719-9FEF-F4B3D81DF6F7}"/>
              </a:ext>
            </a:extLst>
          </p:cNvPr>
          <p:cNvSpPr txBox="1"/>
          <p:nvPr/>
        </p:nvSpPr>
        <p:spPr>
          <a:xfrm rot="149774">
            <a:off x="3830439" y="2531390"/>
            <a:ext cx="5365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manic-depressive" panose="02000000000000000000" pitchFamily="2" charset="0"/>
              </a:rPr>
              <a:t>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53CB199-B17F-4E5E-A3EA-A63A92DF0212}"/>
              </a:ext>
            </a:extLst>
          </p:cNvPr>
          <p:cNvSpPr txBox="1"/>
          <p:nvPr/>
        </p:nvSpPr>
        <p:spPr>
          <a:xfrm>
            <a:off x="-537334" y="5564088"/>
            <a:ext cx="4188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Nusrat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Jahan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ic-depressive" panose="02000000000000000000" pitchFamily="2" charset="0"/>
            </a:endParaRPr>
          </a:p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ID:1911657042</a:t>
            </a:r>
          </a:p>
        </p:txBody>
      </p:sp>
      <p:pic>
        <p:nvPicPr>
          <p:cNvPr id="32" name="Picture 31" descr="question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128" y="1001463"/>
            <a:ext cx="5821007" cy="3590986"/>
          </a:xfrm>
          <a:prstGeom prst="rect">
            <a:avLst/>
          </a:prstGeom>
        </p:spPr>
      </p:pic>
      <p:sp>
        <p:nvSpPr>
          <p:cNvPr id="33" name="Rounded Rectangular Callout 32"/>
          <p:cNvSpPr/>
          <p:nvPr/>
        </p:nvSpPr>
        <p:spPr>
          <a:xfrm>
            <a:off x="8964707" y="4739421"/>
            <a:ext cx="2788024" cy="1329139"/>
          </a:xfrm>
          <a:prstGeom prst="wedgeRoundRectCallout">
            <a:avLst>
              <a:gd name="adj1" fmla="val -38592"/>
              <a:gd name="adj2" fmla="val 63081"/>
              <a:gd name="adj3" fmla="val 1666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chemeClr val="tx1"/>
                </a:solidFill>
              </a:rPr>
              <a:t>What do we know about </a:t>
            </a:r>
            <a:r>
              <a:rPr lang="en-GB" sz="2800" b="1" dirty="0">
                <a:solidFill>
                  <a:schemeClr val="accent4"/>
                </a:solidFill>
              </a:rPr>
              <a:t>CANCER?</a:t>
            </a:r>
          </a:p>
          <a:p>
            <a:pPr algn="ctr"/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F47965A-9B4A-48D8-846D-46E0D211DFA4}"/>
              </a:ext>
            </a:extLst>
          </p:cNvPr>
          <p:cNvSpPr txBox="1"/>
          <p:nvPr/>
        </p:nvSpPr>
        <p:spPr>
          <a:xfrm>
            <a:off x="3461063" y="5588058"/>
            <a:ext cx="520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Normal Cells divide as the body need them. But in cancer cells, it grows rapidly and expands locally by invasion and metastasis</a:t>
            </a:r>
          </a:p>
        </p:txBody>
      </p:sp>
      <p:pic>
        <p:nvPicPr>
          <p:cNvPr id="20" name="Picture 19" descr="cancerf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48" y="999347"/>
            <a:ext cx="4872251" cy="35942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48203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11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67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61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364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/>
      <p:bldP spid="50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D76E421-1E6D-4725-B988-40AA41A7A1FB}"/>
              </a:ext>
            </a:extLst>
          </p:cNvPr>
          <p:cNvSpPr txBox="1"/>
          <p:nvPr/>
        </p:nvSpPr>
        <p:spPr>
          <a:xfrm>
            <a:off x="-356288" y="116170"/>
            <a:ext cx="12391400" cy="120032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Types of Cancer</a:t>
            </a:r>
          </a:p>
          <a:p>
            <a:pPr algn="ctr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There are over 100 types of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Cancer.But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 there are 5 types of main cancers.</a:t>
            </a:r>
          </a:p>
          <a:p>
            <a:pPr algn="ctr"/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Carcinomas,Sarcomas,Leukemia,Lymphoma,Melanoma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3E5BF9D-BEEF-4992-8847-A471401B6DF0}"/>
              </a:ext>
            </a:extLst>
          </p:cNvPr>
          <p:cNvSpPr txBox="1"/>
          <p:nvPr/>
        </p:nvSpPr>
        <p:spPr>
          <a:xfrm>
            <a:off x="7630515" y="10730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646E7927-DADF-4DF7-A2F8-3EA6B852BEDB}"/>
              </a:ext>
            </a:extLst>
          </p:cNvPr>
          <p:cNvSpPr txBox="1"/>
          <p:nvPr/>
        </p:nvSpPr>
        <p:spPr>
          <a:xfrm>
            <a:off x="4852673" y="2211475"/>
            <a:ext cx="70534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ic-depressive" panose="02000000000000000000" pitchFamily="2" charset="0"/>
            </a:endParaRPr>
          </a:p>
        </p:txBody>
      </p:sp>
      <p:sp>
        <p:nvSpPr>
          <p:cNvPr id="45" name="Rounded Rectangular Callout 44"/>
          <p:cNvSpPr/>
          <p:nvPr/>
        </p:nvSpPr>
        <p:spPr>
          <a:xfrm>
            <a:off x="9654991" y="204953"/>
            <a:ext cx="2039471" cy="1085967"/>
          </a:xfrm>
          <a:prstGeom prst="wedgeRoundRectCallout">
            <a:avLst>
              <a:gd name="adj1" fmla="val -38592"/>
              <a:gd name="adj2" fmla="val 63081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How many types of </a:t>
            </a:r>
            <a:r>
              <a:rPr lang="en-US" b="1" dirty="0">
                <a:solidFill>
                  <a:srgbClr val="C00000"/>
                </a:solidFill>
              </a:rPr>
              <a:t>cancer</a:t>
            </a:r>
            <a:r>
              <a:rPr lang="en-US" b="1" dirty="0">
                <a:solidFill>
                  <a:schemeClr val="tx1"/>
                </a:solidFill>
              </a:rPr>
              <a:t> are there?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 descr="healthylung-and-lung-canc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15246" y="4319200"/>
            <a:ext cx="3919968" cy="2201290"/>
          </a:xfrm>
          <a:prstGeom prst="rect">
            <a:avLst/>
          </a:prstGeom>
        </p:spPr>
      </p:pic>
      <p:pic>
        <p:nvPicPr>
          <p:cNvPr id="48" name="Picture 47" descr="nblood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530" y="1442365"/>
            <a:ext cx="3993932" cy="2689413"/>
          </a:xfrm>
          <a:prstGeom prst="rect">
            <a:avLst/>
          </a:prstGeom>
        </p:spPr>
      </p:pic>
      <p:graphicFrame>
        <p:nvGraphicFramePr>
          <p:cNvPr id="41" name="Chart 40"/>
          <p:cNvGraphicFramePr/>
          <p:nvPr>
            <p:extLst>
              <p:ext uri="{D42A27DB-BD31-4B8C-83A1-F6EECF244321}">
                <p14:modId xmlns="" xmlns:p14="http://schemas.microsoft.com/office/powerpoint/2010/main" val="491732811"/>
              </p:ext>
            </p:extLst>
          </p:nvPr>
        </p:nvGraphicFramePr>
        <p:xfrm>
          <a:off x="778137" y="1169848"/>
          <a:ext cx="8225760" cy="5688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BF47965A-9B4A-48D8-846D-46E0D211DFA4}"/>
              </a:ext>
            </a:extLst>
          </p:cNvPr>
          <p:cNvSpPr txBox="1"/>
          <p:nvPr/>
        </p:nvSpPr>
        <p:spPr>
          <a:xfrm>
            <a:off x="220160" y="1586753"/>
            <a:ext cx="3007134" cy="261610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Most Dangerous Cancers: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Lung Cancer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Breast  Cancer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Colon Cancer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Ovarian Cancer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Prostate Cancer</a:t>
            </a:r>
          </a:p>
          <a:p>
            <a:pPr algn="ctr">
              <a:buFont typeface="Arial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Pancreatic</a:t>
            </a:r>
          </a:p>
          <a:p>
            <a:pPr algn="ctr"/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ic-depressive" panose="02000000000000000000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6947893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6" repeatCount="indefinite" accel="48000" decel="52000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9" dur="4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mph" presetSubtype="6" repeatCount="indefinite" accel="48000" decel="52000" autoRev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3" dur="4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6" repeatCount="indefinite" accel="48000" decel="52000" autoRev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17" dur="4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iterate type="lt">
                                    <p:tmPct val="193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6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89" grpId="0" build="p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11125E65-44E4-4287-BF44-3C0D274A924F}"/>
              </a:ext>
            </a:extLst>
          </p:cNvPr>
          <p:cNvSpPr txBox="1"/>
          <p:nvPr/>
        </p:nvSpPr>
        <p:spPr>
          <a:xfrm>
            <a:off x="5376044" y="449141"/>
            <a:ext cx="7593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Leading Cause of Cancer is “SMOKING”.19.0%</a:t>
            </a:r>
          </a:p>
        </p:txBody>
      </p:sp>
      <p:grpSp>
        <p:nvGrpSpPr>
          <p:cNvPr id="14" name="Group 65">
            <a:extLst>
              <a:ext uri="{FF2B5EF4-FFF2-40B4-BE49-F238E27FC236}">
                <a16:creationId xmlns="" xmlns:a16="http://schemas.microsoft.com/office/drawing/2014/main" id="{517027F2-7D2D-47CC-AC8F-6BCE1799BA5B}"/>
              </a:ext>
            </a:extLst>
          </p:cNvPr>
          <p:cNvGrpSpPr/>
          <p:nvPr/>
        </p:nvGrpSpPr>
        <p:grpSpPr>
          <a:xfrm rot="2745975">
            <a:off x="12506299" y="2428922"/>
            <a:ext cx="670040" cy="1192969"/>
            <a:chOff x="7271628" y="1715990"/>
            <a:chExt cx="670040" cy="694076"/>
          </a:xfrm>
        </p:grpSpPr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03EAB33D-CB4A-4015-A47E-5CCC1D8D095E}"/>
                </a:ext>
              </a:extLst>
            </p:cNvPr>
            <p:cNvSpPr txBox="1"/>
            <p:nvPr/>
          </p:nvSpPr>
          <p:spPr>
            <a:xfrm rot="2271567">
              <a:off x="7271628" y="1765428"/>
              <a:ext cx="605009" cy="644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manic-depressive" panose="02000000000000000000" pitchFamily="2" charset="0"/>
                </a:rPr>
                <a:t>I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8832A142-FFAA-441F-BDC2-24005FBA25C1}"/>
                </a:ext>
              </a:extLst>
            </p:cNvPr>
            <p:cNvSpPr txBox="1"/>
            <p:nvPr/>
          </p:nvSpPr>
          <p:spPr>
            <a:xfrm rot="2271567">
              <a:off x="7336659" y="1715990"/>
              <a:ext cx="605009" cy="376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manic-depressive" panose="02000000000000000000" pitchFamily="2" charset="0"/>
                </a:rPr>
                <a:t>V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="" xmlns:a16="http://schemas.microsoft.com/office/drawing/2014/main" id="{3E05124B-4DDA-48EA-94B5-C855C5FFDEDE}"/>
              </a:ext>
            </a:extLst>
          </p:cNvPr>
          <p:cNvGrpSpPr/>
          <p:nvPr/>
        </p:nvGrpSpPr>
        <p:grpSpPr>
          <a:xfrm rot="3215525">
            <a:off x="12528542" y="4175975"/>
            <a:ext cx="670046" cy="1192972"/>
            <a:chOff x="7271626" y="1715989"/>
            <a:chExt cx="670046" cy="694078"/>
          </a:xfrm>
        </p:grpSpPr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88AA956F-086C-4863-803C-43EABC3241A1}"/>
                </a:ext>
              </a:extLst>
            </p:cNvPr>
            <p:cNvSpPr txBox="1"/>
            <p:nvPr/>
          </p:nvSpPr>
          <p:spPr>
            <a:xfrm rot="2271567">
              <a:off x="7271626" y="1765428"/>
              <a:ext cx="605009" cy="64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manic-depressive" panose="02000000000000000000" pitchFamily="2" charset="0"/>
                </a:rPr>
                <a:t>I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3ACBAAE4-D604-42D3-B1F6-37796F391AFF}"/>
                </a:ext>
              </a:extLst>
            </p:cNvPr>
            <p:cNvSpPr txBox="1"/>
            <p:nvPr/>
          </p:nvSpPr>
          <p:spPr>
            <a:xfrm rot="2271567">
              <a:off x="7336663" y="1715989"/>
              <a:ext cx="605009" cy="376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manic-depressive" panose="02000000000000000000" pitchFamily="2" charset="0"/>
                </a:rPr>
                <a:t>V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27B75B74-38C6-4746-B3F7-F5ABDB72D674}"/>
              </a:ext>
            </a:extLst>
          </p:cNvPr>
          <p:cNvSpPr/>
          <p:nvPr/>
        </p:nvSpPr>
        <p:spPr>
          <a:xfrm>
            <a:off x="9372816" y="1490927"/>
            <a:ext cx="5638371" cy="5638371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DA31AA3-1028-47BA-A95B-1F4A048C037D}"/>
              </a:ext>
            </a:extLst>
          </p:cNvPr>
          <p:cNvSpPr txBox="1"/>
          <p:nvPr/>
        </p:nvSpPr>
        <p:spPr>
          <a:xfrm>
            <a:off x="7179756" y="1011448"/>
            <a:ext cx="412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If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some is obese or overweight.7.8%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BBAA0E36-6309-4766-9BA9-85C2090ACD90}"/>
              </a:ext>
            </a:extLst>
          </p:cNvPr>
          <p:cNvSpPr txBox="1"/>
          <p:nvPr/>
        </p:nvSpPr>
        <p:spPr>
          <a:xfrm>
            <a:off x="7570694" y="1802714"/>
            <a:ext cx="263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Drinking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Alcohol.5.6%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="" xmlns:a16="http://schemas.microsoft.com/office/drawing/2014/main" id="{34536C31-E5B9-48C0-9F22-93AFBC485F71}"/>
              </a:ext>
            </a:extLst>
          </p:cNvPr>
          <p:cNvSpPr txBox="1"/>
          <p:nvPr/>
        </p:nvSpPr>
        <p:spPr>
          <a:xfrm>
            <a:off x="6787179" y="3065682"/>
            <a:ext cx="2695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Physical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inactivity.2.9%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="" xmlns:a16="http://schemas.microsoft.com/office/drawing/2014/main" id="{0AE8EE50-75D6-422C-812A-BB9888201D12}"/>
              </a:ext>
            </a:extLst>
          </p:cNvPr>
          <p:cNvSpPr txBox="1"/>
          <p:nvPr/>
        </p:nvSpPr>
        <p:spPr>
          <a:xfrm>
            <a:off x="6489842" y="5994605"/>
            <a:ext cx="3370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Physical 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gal" pitchFamily="18" charset="0"/>
              <a:cs typeface="Mangal" pitchFamily="18" charset="0"/>
            </a:endParaRPr>
          </a:p>
          <a:p>
            <a:pPr algn="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inactivity.2.9%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="" xmlns:a16="http://schemas.microsoft.com/office/drawing/2014/main" id="{773EC981-789A-4511-9E1E-1B0CF09289C2}"/>
              </a:ext>
            </a:extLst>
          </p:cNvPr>
          <p:cNvSpPr txBox="1"/>
          <p:nvPr/>
        </p:nvSpPr>
        <p:spPr>
          <a:xfrm>
            <a:off x="6040161" y="4135930"/>
            <a:ext cx="33701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Poor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diet or </a:t>
            </a:r>
          </a:p>
          <a:p>
            <a:pPr algn="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eating junk</a:t>
            </a:r>
          </a:p>
          <a:p>
            <a:pPr algn="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food like </a:t>
            </a:r>
          </a:p>
          <a:p>
            <a:pPr algn="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Cheese,Burger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,</a:t>
            </a:r>
          </a:p>
          <a:p>
            <a:pPr algn="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pizza.1.9%</a:t>
            </a:r>
          </a:p>
        </p:txBody>
      </p:sp>
      <p:grpSp>
        <p:nvGrpSpPr>
          <p:cNvPr id="19" name="Group 167">
            <a:extLst>
              <a:ext uri="{FF2B5EF4-FFF2-40B4-BE49-F238E27FC236}">
                <a16:creationId xmlns="" xmlns:a16="http://schemas.microsoft.com/office/drawing/2014/main" id="{C8618B00-9AF9-4F35-B4A6-249804CC6DCA}"/>
              </a:ext>
            </a:extLst>
          </p:cNvPr>
          <p:cNvGrpSpPr/>
          <p:nvPr/>
        </p:nvGrpSpPr>
        <p:grpSpPr>
          <a:xfrm rot="1283501">
            <a:off x="13724850" y="6548607"/>
            <a:ext cx="567035" cy="470992"/>
            <a:chOff x="11470600" y="936127"/>
            <a:chExt cx="370945" cy="304638"/>
          </a:xfrm>
        </p:grpSpPr>
        <p:sp>
          <p:nvSpPr>
            <p:cNvPr id="169" name="TextBox 168">
              <a:extLst>
                <a:ext uri="{FF2B5EF4-FFF2-40B4-BE49-F238E27FC236}">
                  <a16:creationId xmlns="" xmlns:a16="http://schemas.microsoft.com/office/drawing/2014/main" id="{8FA3D545-C925-4DF7-98DC-E392A18F055D}"/>
                </a:ext>
              </a:extLst>
            </p:cNvPr>
            <p:cNvSpPr txBox="1"/>
            <p:nvPr/>
          </p:nvSpPr>
          <p:spPr>
            <a:xfrm rot="4313173">
              <a:off x="11521450" y="989601"/>
              <a:ext cx="200314" cy="302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anic-depressive" panose="02000000000000000000" pitchFamily="2" charset="0"/>
                </a:rPr>
                <a:t>0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="" xmlns:a16="http://schemas.microsoft.com/office/drawing/2014/main" id="{2679E059-F2C0-4110-B952-86886B36D265}"/>
                </a:ext>
              </a:extLst>
            </p:cNvPr>
            <p:cNvSpPr txBox="1"/>
            <p:nvPr/>
          </p:nvSpPr>
          <p:spPr>
            <a:xfrm rot="10800000">
              <a:off x="11600375" y="936127"/>
              <a:ext cx="202601" cy="298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anic-depressive" panose="02000000000000000000" pitchFamily="2" charset="0"/>
                </a:rPr>
                <a:t>0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4CD2A476-B19B-4B2B-A818-9F36B53EB5F5}"/>
                </a:ext>
              </a:extLst>
            </p:cNvPr>
            <p:cNvSpPr txBox="1"/>
            <p:nvPr/>
          </p:nvSpPr>
          <p:spPr>
            <a:xfrm rot="5400000" flipH="1">
              <a:off x="11590381" y="932659"/>
              <a:ext cx="200314" cy="302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anic-depressive" panose="02000000000000000000" pitchFamily="2" charset="0"/>
                </a:rPr>
                <a:t>0</a:t>
              </a:r>
            </a:p>
          </p:txBody>
        </p:sp>
      </p:grpSp>
      <p:grpSp>
        <p:nvGrpSpPr>
          <p:cNvPr id="20" name="Group 171">
            <a:extLst>
              <a:ext uri="{FF2B5EF4-FFF2-40B4-BE49-F238E27FC236}">
                <a16:creationId xmlns="" xmlns:a16="http://schemas.microsoft.com/office/drawing/2014/main" id="{73906384-31B6-427F-ADC3-5E5D8BE444DE}"/>
              </a:ext>
            </a:extLst>
          </p:cNvPr>
          <p:cNvGrpSpPr/>
          <p:nvPr/>
        </p:nvGrpSpPr>
        <p:grpSpPr>
          <a:xfrm rot="470460">
            <a:off x="13344045" y="6737410"/>
            <a:ext cx="567050" cy="470987"/>
            <a:chOff x="11470599" y="936128"/>
            <a:chExt cx="370957" cy="304636"/>
          </a:xfrm>
        </p:grpSpPr>
        <p:sp>
          <p:nvSpPr>
            <p:cNvPr id="173" name="TextBox 172">
              <a:extLst>
                <a:ext uri="{FF2B5EF4-FFF2-40B4-BE49-F238E27FC236}">
                  <a16:creationId xmlns="" xmlns:a16="http://schemas.microsoft.com/office/drawing/2014/main" id="{6D15FDA3-CA99-484B-84CC-79B7B7BB6695}"/>
                </a:ext>
              </a:extLst>
            </p:cNvPr>
            <p:cNvSpPr txBox="1"/>
            <p:nvPr/>
          </p:nvSpPr>
          <p:spPr>
            <a:xfrm rot="4313173">
              <a:off x="11521449" y="989599"/>
              <a:ext cx="200315" cy="302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anic-depressive" panose="02000000000000000000" pitchFamily="2" charset="0"/>
                </a:rPr>
                <a:t>0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="" xmlns:a16="http://schemas.microsoft.com/office/drawing/2014/main" id="{BC848BBE-DED2-4B3C-AA1B-2C50FD09C033}"/>
                </a:ext>
              </a:extLst>
            </p:cNvPr>
            <p:cNvSpPr txBox="1"/>
            <p:nvPr/>
          </p:nvSpPr>
          <p:spPr>
            <a:xfrm rot="10800000">
              <a:off x="11600389" y="936128"/>
              <a:ext cx="202602" cy="298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anic-depressive" panose="02000000000000000000" pitchFamily="2" charset="0"/>
                </a:rPr>
                <a:t>0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="" xmlns:a16="http://schemas.microsoft.com/office/drawing/2014/main" id="{E6A25F80-502E-4C42-9D42-024B0D7A799A}"/>
                </a:ext>
              </a:extLst>
            </p:cNvPr>
            <p:cNvSpPr txBox="1"/>
            <p:nvPr/>
          </p:nvSpPr>
          <p:spPr>
            <a:xfrm rot="5400000" flipH="1">
              <a:off x="11590391" y="932659"/>
              <a:ext cx="200315" cy="302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manic-depressive" panose="02000000000000000000" pitchFamily="2" charset="0"/>
                </a:rPr>
                <a:t>0</a:t>
              </a: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688B23C8-7928-4389-ADEE-91F434664292}"/>
              </a:ext>
            </a:extLst>
          </p:cNvPr>
          <p:cNvSpPr txBox="1"/>
          <p:nvPr/>
        </p:nvSpPr>
        <p:spPr>
          <a:xfrm>
            <a:off x="7234519" y="2547350"/>
            <a:ext cx="5906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UV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Radiation.4.7%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9B425967-E57B-40FF-964B-6D95207ECDFC}"/>
              </a:ext>
            </a:extLst>
          </p:cNvPr>
          <p:cNvSpPr txBox="1"/>
          <p:nvPr/>
        </p:nvSpPr>
        <p:spPr>
          <a:xfrm>
            <a:off x="9878030" y="2323437"/>
            <a:ext cx="31051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C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A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U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S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E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S</a:t>
            </a:r>
          </a:p>
        </p:txBody>
      </p:sp>
      <p:pic>
        <p:nvPicPr>
          <p:cNvPr id="85" name="Picture 84" descr="Alcohol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08" y="1187811"/>
            <a:ext cx="3156044" cy="2510130"/>
          </a:xfrm>
          <a:prstGeom prst="rect">
            <a:avLst/>
          </a:prstGeom>
        </p:spPr>
      </p:pic>
      <p:pic>
        <p:nvPicPr>
          <p:cNvPr id="86" name="Picture 85" descr="obese-woma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836" y="3845859"/>
            <a:ext cx="3186952" cy="2622175"/>
          </a:xfrm>
          <a:prstGeom prst="rect">
            <a:avLst/>
          </a:prstGeom>
        </p:spPr>
      </p:pic>
      <p:pic>
        <p:nvPicPr>
          <p:cNvPr id="90" name="Picture 89" descr="source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388" y="3644153"/>
            <a:ext cx="3314107" cy="287078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D996E2CE-27C9-4542-ABFE-C8933B5118BD}"/>
              </a:ext>
            </a:extLst>
          </p:cNvPr>
          <p:cNvSpPr/>
          <p:nvPr/>
        </p:nvSpPr>
        <p:spPr>
          <a:xfrm>
            <a:off x="443752" y="0"/>
            <a:ext cx="4708316" cy="1005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chemeClr val="tx1"/>
                </a:solidFill>
                <a:latin typeface="Mangal" pitchFamily="18" charset="0"/>
                <a:cs typeface="Mangal" pitchFamily="18" charset="0"/>
              </a:rPr>
              <a:t>C</a:t>
            </a:r>
            <a:r>
              <a:rPr lang="en-US" sz="3200" b="1" dirty="0">
                <a:ln w="0"/>
                <a:solidFill>
                  <a:schemeClr val="tx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Mangal" pitchFamily="18" charset="0"/>
                <a:cs typeface="Mangal" pitchFamily="18" charset="0"/>
              </a:rPr>
              <a:t>auses of Cancer</a:t>
            </a:r>
            <a:endParaRPr lang="en-US" sz="3200" b="1" dirty="0">
              <a:ln/>
              <a:solidFill>
                <a:schemeClr val="tx1"/>
              </a:solidFill>
              <a:latin typeface="Mangal" pitchFamily="18" charset="0"/>
              <a:cs typeface="Mangal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399F27D8-1B84-476E-9A5E-C2850D759D9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44809" y="1163606"/>
            <a:ext cx="3361110" cy="22250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2784370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79 0.0412 C -0.24141 0.0412 -0.35794 -0.15186 -0.35794 -0.39028 C -0.35794 -0.62824 -0.24141 -0.82223 -0.09779 -0.82223 C 0.04583 -0.82223 0.16224 -0.62824 0.16224 -0.39028 C 0.16224 -0.15186 0.04583 0.0412 -0.09779 0.0412 Z " pathEditMode="relative" rAng="10800000" ptsTypes="AAAAA">
                                      <p:cBhvr>
                                        <p:cTn id="6" dur="5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1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 0.06852 C -0.27826 0.06852 -0.40026 -0.12454 -0.40026 -0.36296 C -0.40026 -0.60092 -0.27826 -0.79491 -0.128 -0.79491 C 0.02213 -0.79491 0.14375 -0.60092 0.14375 -0.36296 C 0.14375 -0.12454 0.02213 0.06852 -0.128 0.06852 Z " pathEditMode="relative" rAng="10800000" ptsTypes="AAAAA">
                                      <p:cBhvr>
                                        <p:cTn id="8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431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951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iterate type="lt">
                                    <p:tmPct val="75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mph" presetSubtype="6" repeatCount="indefinite" accel="14000" decel="16000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1" dur="2800" fill="hold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0F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mph" presetSubtype="6" repeatCount="indefinite" accel="14000" decel="16000" autoRev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5" dur="2800" fill="hold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0F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6" repeatCount="indefinite" accel="14000" decel="16000" autoRev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9" dur="2800" fill="hold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0F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6" repeatCount="indefinite" accel="14000" decel="16000" autoRev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3" dur="280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0F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6" repeatCount="indefinite" accel="14000" decel="16000" autoRev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47" dur="2800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0F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mph" presetSubtype="6" repeatCount="indefinite" accel="14000" decel="16000" autoRev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51" dur="28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0F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28" grpId="0"/>
      <p:bldP spid="161" grpId="0"/>
      <p:bldP spid="162" grpId="0"/>
      <p:bldP spid="163" grpId="0"/>
      <p:bldP spid="164" grpId="0"/>
      <p:bldP spid="188" grpId="0"/>
      <p:bldP spid="89" grpId="0" build="p" bldLvl="5" rev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11125E65-44E4-4287-BF44-3C0D274A924F}"/>
              </a:ext>
            </a:extLst>
          </p:cNvPr>
          <p:cNvSpPr txBox="1"/>
          <p:nvPr/>
        </p:nvSpPr>
        <p:spPr>
          <a:xfrm>
            <a:off x="10040813" y="291486"/>
            <a:ext cx="3370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Headache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gal" pitchFamily="18" charset="0"/>
              <a:cs typeface="Mangal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A09214F-DDB2-4F1F-A50A-9826F1804347}"/>
              </a:ext>
            </a:extLst>
          </p:cNvPr>
          <p:cNvSpPr txBox="1"/>
          <p:nvPr/>
        </p:nvSpPr>
        <p:spPr>
          <a:xfrm>
            <a:off x="3045499" y="0"/>
            <a:ext cx="18473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endParaRPr lang="en-US" sz="3200" b="1" dirty="0">
              <a:latin typeface="Mangal" pitchFamily="18" charset="0"/>
              <a:cs typeface="Mangal" pitchFamily="18" charset="0"/>
            </a:endParaRPr>
          </a:p>
        </p:txBody>
      </p:sp>
      <p:grpSp>
        <p:nvGrpSpPr>
          <p:cNvPr id="14" name="Group 65">
            <a:extLst>
              <a:ext uri="{FF2B5EF4-FFF2-40B4-BE49-F238E27FC236}">
                <a16:creationId xmlns="" xmlns:a16="http://schemas.microsoft.com/office/drawing/2014/main" id="{517027F2-7D2D-47CC-AC8F-6BCE1799BA5B}"/>
              </a:ext>
            </a:extLst>
          </p:cNvPr>
          <p:cNvGrpSpPr/>
          <p:nvPr/>
        </p:nvGrpSpPr>
        <p:grpSpPr>
          <a:xfrm rot="2745975">
            <a:off x="12506299" y="2428922"/>
            <a:ext cx="670040" cy="1192969"/>
            <a:chOff x="7271628" y="1715990"/>
            <a:chExt cx="670040" cy="694076"/>
          </a:xfrm>
        </p:grpSpPr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03EAB33D-CB4A-4015-A47E-5CCC1D8D095E}"/>
                </a:ext>
              </a:extLst>
            </p:cNvPr>
            <p:cNvSpPr txBox="1"/>
            <p:nvPr/>
          </p:nvSpPr>
          <p:spPr>
            <a:xfrm rot="2271567">
              <a:off x="7271628" y="1765428"/>
              <a:ext cx="605009" cy="644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manic-depressive" panose="02000000000000000000" pitchFamily="2" charset="0"/>
                </a:rPr>
                <a:t>I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8832A142-FFAA-441F-BDC2-24005FBA25C1}"/>
                </a:ext>
              </a:extLst>
            </p:cNvPr>
            <p:cNvSpPr txBox="1"/>
            <p:nvPr/>
          </p:nvSpPr>
          <p:spPr>
            <a:xfrm rot="2271567">
              <a:off x="7336659" y="1715990"/>
              <a:ext cx="605009" cy="376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manic-depressive" panose="02000000000000000000" pitchFamily="2" charset="0"/>
                </a:rPr>
                <a:t>V</a:t>
              </a:r>
            </a:p>
          </p:txBody>
        </p:sp>
      </p:grpSp>
      <p:grpSp>
        <p:nvGrpSpPr>
          <p:cNvPr id="16" name="Group 93">
            <a:extLst>
              <a:ext uri="{FF2B5EF4-FFF2-40B4-BE49-F238E27FC236}">
                <a16:creationId xmlns="" xmlns:a16="http://schemas.microsoft.com/office/drawing/2014/main" id="{3E05124B-4DDA-48EA-94B5-C855C5FFDEDE}"/>
              </a:ext>
            </a:extLst>
          </p:cNvPr>
          <p:cNvGrpSpPr/>
          <p:nvPr/>
        </p:nvGrpSpPr>
        <p:grpSpPr>
          <a:xfrm rot="3215525">
            <a:off x="12528542" y="4175975"/>
            <a:ext cx="670046" cy="1192972"/>
            <a:chOff x="7271626" y="1715989"/>
            <a:chExt cx="670046" cy="694078"/>
          </a:xfrm>
        </p:grpSpPr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88AA956F-086C-4863-803C-43EABC3241A1}"/>
                </a:ext>
              </a:extLst>
            </p:cNvPr>
            <p:cNvSpPr txBox="1"/>
            <p:nvPr/>
          </p:nvSpPr>
          <p:spPr>
            <a:xfrm rot="2271567">
              <a:off x="7271626" y="1765428"/>
              <a:ext cx="605009" cy="64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latin typeface="manic-depressive" panose="02000000000000000000" pitchFamily="2" charset="0"/>
                </a:rPr>
                <a:t>I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3ACBAAE4-D604-42D3-B1F6-37796F391AFF}"/>
                </a:ext>
              </a:extLst>
            </p:cNvPr>
            <p:cNvSpPr txBox="1"/>
            <p:nvPr/>
          </p:nvSpPr>
          <p:spPr>
            <a:xfrm rot="2271567">
              <a:off x="7336663" y="1715989"/>
              <a:ext cx="605009" cy="3760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manic-depressive" panose="02000000000000000000" pitchFamily="2" charset="0"/>
                </a:rPr>
                <a:t>V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27B75B74-38C6-4746-B3F7-F5ABDB72D674}"/>
              </a:ext>
            </a:extLst>
          </p:cNvPr>
          <p:cNvSpPr/>
          <p:nvPr/>
        </p:nvSpPr>
        <p:spPr>
          <a:xfrm>
            <a:off x="9372816" y="1695882"/>
            <a:ext cx="5638371" cy="5638371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9B425967-E57B-40FF-964B-6D95207ECDFC}"/>
              </a:ext>
            </a:extLst>
          </p:cNvPr>
          <p:cNvSpPr txBox="1"/>
          <p:nvPr/>
        </p:nvSpPr>
        <p:spPr>
          <a:xfrm>
            <a:off x="9677402" y="2324104"/>
            <a:ext cx="31051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Signs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DA31AA3-1028-47BA-A95B-1F4A048C037D}"/>
              </a:ext>
            </a:extLst>
          </p:cNvPr>
          <p:cNvSpPr txBox="1"/>
          <p:nvPr/>
        </p:nvSpPr>
        <p:spPr>
          <a:xfrm>
            <a:off x="8242023" y="967371"/>
            <a:ext cx="3370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Weakness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Weights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="" xmlns:a16="http://schemas.microsoft.com/office/drawing/2014/main" id="{BBAA0E36-6309-4766-9BA9-85C2090ACD90}"/>
              </a:ext>
            </a:extLst>
          </p:cNvPr>
          <p:cNvSpPr txBox="1"/>
          <p:nvPr/>
        </p:nvSpPr>
        <p:spPr>
          <a:xfrm>
            <a:off x="6950762" y="1953787"/>
            <a:ext cx="3370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Difficulty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for being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productive,walking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gal" pitchFamily="18" charset="0"/>
              <a:cs typeface="Mangal" pitchFamily="18" charset="0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="" xmlns:a16="http://schemas.microsoft.com/office/drawing/2014/main" id="{34536C31-E5B9-48C0-9F22-93AFBC485F71}"/>
              </a:ext>
            </a:extLst>
          </p:cNvPr>
          <p:cNvSpPr txBox="1"/>
          <p:nvPr/>
        </p:nvSpPr>
        <p:spPr>
          <a:xfrm>
            <a:off x="7046259" y="6092235"/>
            <a:ext cx="525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Nausea,Vomiting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ngal" pitchFamily="18" charset="0"/>
              <a:cs typeface="Mangal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="" xmlns:a16="http://schemas.microsoft.com/office/drawing/2014/main" id="{0AE8EE50-75D6-422C-812A-BB9888201D12}"/>
              </a:ext>
            </a:extLst>
          </p:cNvPr>
          <p:cNvSpPr txBox="1"/>
          <p:nvPr/>
        </p:nvSpPr>
        <p:spPr>
          <a:xfrm>
            <a:off x="6306672" y="5218446"/>
            <a:ext cx="4014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Bleeding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or bruising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="" xmlns:a16="http://schemas.microsoft.com/office/drawing/2014/main" id="{773EC981-789A-4511-9E1E-1B0CF09289C2}"/>
              </a:ext>
            </a:extLst>
          </p:cNvPr>
          <p:cNvSpPr txBox="1"/>
          <p:nvPr/>
        </p:nvSpPr>
        <p:spPr>
          <a:xfrm>
            <a:off x="5970494" y="3928522"/>
            <a:ext cx="3823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Emotional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response,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Memory loss, alertness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="" xmlns:a16="http://schemas.microsoft.com/office/drawing/2014/main" id="{688B23C8-7928-4389-ADEE-91F434664292}"/>
              </a:ext>
            </a:extLst>
          </p:cNvPr>
          <p:cNvSpPr txBox="1"/>
          <p:nvPr/>
        </p:nvSpPr>
        <p:spPr>
          <a:xfrm>
            <a:off x="6226896" y="3117701"/>
            <a:ext cx="3370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Difficulty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with speech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9B425967-E57B-40FF-964B-6D95207ECDFC}"/>
              </a:ext>
            </a:extLst>
          </p:cNvPr>
          <p:cNvSpPr txBox="1"/>
          <p:nvPr/>
        </p:nvSpPr>
        <p:spPr>
          <a:xfrm>
            <a:off x="9591677" y="3048000"/>
            <a:ext cx="31051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&amp;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Symptoms</a:t>
            </a:r>
          </a:p>
        </p:txBody>
      </p:sp>
      <p:pic>
        <p:nvPicPr>
          <p:cNvPr id="97" name="Picture 96" descr="sig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82" y="2319617"/>
            <a:ext cx="4563495" cy="4148631"/>
          </a:xfrm>
          <a:prstGeom prst="rect">
            <a:avLst/>
          </a:prstGeom>
        </p:spPr>
      </p:pic>
      <p:pic>
        <p:nvPicPr>
          <p:cNvPr id="98" name="Picture 97" descr="s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8460" y="0"/>
            <a:ext cx="4975411" cy="223221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27843701"/>
      </p:ext>
    </p:extLst>
  </p:cSld>
  <p:clrMapOvr>
    <a:masterClrMapping/>
  </p:clrMapOvr>
  <p:transition spd="slow" advTm="1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6" repeatCount="indefinite" accel="14000" decel="16000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9" dur="28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0F2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951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iterate type="lt">
                                    <p:tmPct val="75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6" repeatCount="indefinite" accel="14000" decel="16000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2" dur="2800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0F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6" repeatCount="indefinite" accel="14000" decel="16000" autoRev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hsl" dir="cw">
                                      <p:cBhvr override="childStyle">
                                        <p:cTn id="36" dur="28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F0F2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8" grpId="0" animBg="1"/>
      <p:bldP spid="104" grpId="0" build="p" bldLvl="5" rev="1"/>
      <p:bldP spid="28" grpId="0"/>
      <p:bldP spid="161" grpId="0"/>
      <p:bldP spid="162" grpId="0"/>
      <p:bldP spid="163" grpId="0"/>
      <p:bldP spid="164" grpId="0"/>
      <p:bldP spid="188" grpId="0"/>
      <p:bldP spid="89" grpId="0" build="p" bldLvl="5" rev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1012D01-A43A-4F2A-8984-90B1670C3B73}"/>
              </a:ext>
            </a:extLst>
          </p:cNvPr>
          <p:cNvSpPr txBox="1"/>
          <p:nvPr/>
        </p:nvSpPr>
        <p:spPr>
          <a:xfrm>
            <a:off x="873456" y="170304"/>
            <a:ext cx="7321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ic-depressive" panose="02000000000000000000" pitchFamily="2" charset="0"/>
              </a:rPr>
              <a:t>             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ngal" pitchFamily="18" charset="0"/>
                <a:cs typeface="Mangal" pitchFamily="18" charset="0"/>
              </a:rPr>
              <a:t>Treatment &amp; Prevention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7D548CF-7A56-4069-A5B1-41FBC43A2468}"/>
              </a:ext>
            </a:extLst>
          </p:cNvPr>
          <p:cNvSpPr txBox="1"/>
          <p:nvPr/>
        </p:nvSpPr>
        <p:spPr>
          <a:xfrm rot="4313173">
            <a:off x="836282" y="1585321"/>
            <a:ext cx="309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E39ECAC-5EB8-41B4-88DF-1CC602749278}"/>
              </a:ext>
            </a:extLst>
          </p:cNvPr>
          <p:cNvSpPr txBox="1"/>
          <p:nvPr/>
        </p:nvSpPr>
        <p:spPr>
          <a:xfrm rot="10800000">
            <a:off x="775422" y="1720991"/>
            <a:ext cx="309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EBB8BFE-AD9F-46EF-87F4-7475BD76987D}"/>
              </a:ext>
            </a:extLst>
          </p:cNvPr>
          <p:cNvSpPr txBox="1"/>
          <p:nvPr/>
        </p:nvSpPr>
        <p:spPr>
          <a:xfrm rot="5400000" flipH="1">
            <a:off x="755312" y="1605297"/>
            <a:ext cx="309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DFD8DB4-03DB-4069-BDB5-8FE12CFC85B7}"/>
              </a:ext>
            </a:extLst>
          </p:cNvPr>
          <p:cNvSpPr txBox="1"/>
          <p:nvPr/>
        </p:nvSpPr>
        <p:spPr>
          <a:xfrm rot="4313173">
            <a:off x="661274" y="2669000"/>
            <a:ext cx="537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B7B3842-EB7A-4DEF-9028-84ECD6CADA08}"/>
              </a:ext>
            </a:extLst>
          </p:cNvPr>
          <p:cNvSpPr txBox="1"/>
          <p:nvPr/>
        </p:nvSpPr>
        <p:spPr>
          <a:xfrm rot="10800000">
            <a:off x="811311" y="2612695"/>
            <a:ext cx="309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B49A07D-F733-4086-8BCA-88C72CF6628C}"/>
              </a:ext>
            </a:extLst>
          </p:cNvPr>
          <p:cNvSpPr txBox="1"/>
          <p:nvPr/>
        </p:nvSpPr>
        <p:spPr>
          <a:xfrm rot="5400000" flipH="1">
            <a:off x="811192" y="2608109"/>
            <a:ext cx="465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D5245E2-0BB9-4ABA-92A5-B169040AA5EE}"/>
              </a:ext>
            </a:extLst>
          </p:cNvPr>
          <p:cNvSpPr txBox="1"/>
          <p:nvPr/>
        </p:nvSpPr>
        <p:spPr>
          <a:xfrm rot="4313173">
            <a:off x="682425" y="3477103"/>
            <a:ext cx="309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733A740-DFB0-4D27-999B-F961936974F8}"/>
              </a:ext>
            </a:extLst>
          </p:cNvPr>
          <p:cNvSpPr txBox="1"/>
          <p:nvPr/>
        </p:nvSpPr>
        <p:spPr>
          <a:xfrm rot="10800000">
            <a:off x="766963" y="3403102"/>
            <a:ext cx="309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B603DF0-81CD-47C8-814E-EAF3EF78DD03}"/>
              </a:ext>
            </a:extLst>
          </p:cNvPr>
          <p:cNvSpPr txBox="1"/>
          <p:nvPr/>
        </p:nvSpPr>
        <p:spPr>
          <a:xfrm rot="5400000" flipH="1">
            <a:off x="794682" y="3441278"/>
            <a:ext cx="309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752E983-F884-4AA4-9488-CB78D87C437F}"/>
              </a:ext>
            </a:extLst>
          </p:cNvPr>
          <p:cNvSpPr txBox="1"/>
          <p:nvPr/>
        </p:nvSpPr>
        <p:spPr>
          <a:xfrm>
            <a:off x="1274233" y="1458946"/>
            <a:ext cx="61552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anic-depressive" panose="02000000000000000000" pitchFamily="2" charset="0"/>
              </a:rPr>
              <a:t>Maintaining a healthy diet and physically active lifestyle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F248B3B2-EB80-4B07-B634-B35C882F7543}"/>
              </a:ext>
            </a:extLst>
          </p:cNvPr>
          <p:cNvSpPr txBox="1"/>
          <p:nvPr/>
        </p:nvSpPr>
        <p:spPr>
          <a:xfrm>
            <a:off x="1265108" y="2598049"/>
            <a:ext cx="8323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anic-depressive" panose="02000000000000000000" pitchFamily="2" charset="0"/>
              </a:rPr>
              <a:t>Get Vaccinated to protect from STI,STD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F82B391-F7EA-44EA-8B6B-4624E97022CF}"/>
              </a:ext>
            </a:extLst>
          </p:cNvPr>
          <p:cNvSpPr txBox="1"/>
          <p:nvPr/>
        </p:nvSpPr>
        <p:spPr>
          <a:xfrm>
            <a:off x="1216942" y="3397361"/>
            <a:ext cx="621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anic-depressive" panose="02000000000000000000" pitchFamily="2" charset="0"/>
              </a:rPr>
              <a:t>Medications and stop smoking Tobacco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2AF6AB6-C0A2-471E-82AD-450EEF02B95F}"/>
              </a:ext>
            </a:extLst>
          </p:cNvPr>
          <p:cNvSpPr txBox="1"/>
          <p:nvPr/>
        </p:nvSpPr>
        <p:spPr>
          <a:xfrm rot="4313173">
            <a:off x="5248605" y="562909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latin typeface="manic-depressive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0533A81C-9622-403F-B21D-8A9976039448}"/>
              </a:ext>
            </a:extLst>
          </p:cNvPr>
          <p:cNvSpPr txBox="1"/>
          <p:nvPr/>
        </p:nvSpPr>
        <p:spPr>
          <a:xfrm rot="10800000">
            <a:off x="482243" y="4659174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     </a:t>
            </a:r>
          </a:p>
        </p:txBody>
      </p:sp>
      <p:pic>
        <p:nvPicPr>
          <p:cNvPr id="42" name="Picture 41" descr="letsfightcanc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941" y="116717"/>
            <a:ext cx="2447809" cy="111198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991EFE6B-E327-4D90-9D43-CFEC2E590E6B}"/>
              </a:ext>
            </a:extLst>
          </p:cNvPr>
          <p:cNvSpPr txBox="1"/>
          <p:nvPr/>
        </p:nvSpPr>
        <p:spPr>
          <a:xfrm rot="5400000" flipH="1">
            <a:off x="396617" y="4965398"/>
            <a:ext cx="795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0533A81C-9622-403F-B21D-8A9976039448}"/>
              </a:ext>
            </a:extLst>
          </p:cNvPr>
          <p:cNvSpPr txBox="1"/>
          <p:nvPr/>
        </p:nvSpPr>
        <p:spPr>
          <a:xfrm rot="10800000">
            <a:off x="494455" y="4758465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anic-depressive" panose="02000000000000000000" pitchFamily="2" charset="0"/>
              </a:rPr>
              <a:t>0   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248B3B2-EB80-4B07-B634-B35C882F7543}"/>
              </a:ext>
            </a:extLst>
          </p:cNvPr>
          <p:cNvSpPr txBox="1"/>
          <p:nvPr/>
        </p:nvSpPr>
        <p:spPr>
          <a:xfrm>
            <a:off x="1160297" y="4635034"/>
            <a:ext cx="83237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anic-depressive" panose="02000000000000000000" pitchFamily="2" charset="0"/>
              </a:rPr>
              <a:t>Treatment</a:t>
            </a:r>
            <a:r>
              <a:rPr lang="en-US" sz="2800" dirty="0">
                <a:latin typeface="manic-depressive" panose="02000000000000000000" pitchFamily="2" charset="0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anic-depressive" panose="02000000000000000000" pitchFamily="2" charset="0"/>
              </a:rPr>
              <a:t>Surgery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anic-depressive" panose="02000000000000000000" pitchFamily="2" charset="0"/>
              </a:rPr>
              <a:t>Chemotherapy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manic-depressive" panose="02000000000000000000" pitchFamily="2" charset="0"/>
              </a:rPr>
              <a:t>Radiation  </a:t>
            </a:r>
          </a:p>
        </p:txBody>
      </p:sp>
      <p:pic>
        <p:nvPicPr>
          <p:cNvPr id="47" name="Picture 46" descr="a-man-in-a-radiation-suite-undergoing-therap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203" y="4349931"/>
            <a:ext cx="4017802" cy="2124248"/>
          </a:xfrm>
          <a:prstGeom prst="rect">
            <a:avLst/>
          </a:prstGeom>
        </p:spPr>
      </p:pic>
      <p:pic>
        <p:nvPicPr>
          <p:cNvPr id="50" name="Picture 49" descr="image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475" y="4349931"/>
            <a:ext cx="3663871" cy="2158799"/>
          </a:xfrm>
          <a:prstGeom prst="rect">
            <a:avLst/>
          </a:prstGeom>
        </p:spPr>
      </p:pic>
      <p:pic>
        <p:nvPicPr>
          <p:cNvPr id="51" name="Picture 50" descr="n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715" y="1053172"/>
            <a:ext cx="4244547" cy="24341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640894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0" repeatCount="indefinite" accel="45000" decel="38000" autoRev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Clr clrSpc="hsl" dir="ccw">
                                      <p:cBhvr override="childStyle">
                                        <p:cTn id="6" dur="5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287CA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8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3" dur="8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15" dur="8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20" dur="8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2" dur="8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-21600000">
                                      <p:cBhvr>
                                        <p:cTn id="24" dur="8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31" dur="8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33" dur="8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animRot by="-21600000">
                                      <p:cBhvr>
                                        <p:cTn id="35" dur="8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grpId="0" nodeType="withEffect" nodePh="1">
                                  <p:stCondLst>
                                    <p:cond delay="47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7" dur="8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animRot by="21600000">
                                      <p:cBhvr>
                                        <p:cTn id="39" dur="8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animRot by="-21600000">
                                      <p:cBhvr>
                                        <p:cTn id="41" dur="8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animRot by="21600000">
                                      <p:cBhvr>
                                        <p:cTn id="43" dur="8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5" grpId="0" build="p" advAuto="1000"/>
      <p:bldP spid="26" grpId="0" build="p" advAuto="1000"/>
      <p:bldP spid="27" grpId="0" build="p" advAuto="1000"/>
      <p:bldP spid="28" grpId="0" build="p" advAuto="1000"/>
      <p:bldP spid="29" grpId="0" build="p" advAuto="1000"/>
      <p:bldP spid="30" grpId="0" build="p" advAuto="1000"/>
      <p:bldP spid="31" grpId="0" build="p" advAuto="1000"/>
      <p:bldP spid="32" grpId="0" build="p" advAuto="1000"/>
      <p:bldP spid="33" grpId="0" build="p" advAuto="1000"/>
      <p:bldP spid="34" grpId="0"/>
      <p:bldP spid="35" grpId="0"/>
      <p:bldP spid="37" grpId="0" build="p"/>
      <p:bldP spid="38" grpId="0" build="p" advAuto="1000"/>
      <p:bldP spid="39" grpId="0" build="p" advAuto="1000"/>
      <p:bldP spid="43" grpId="0" build="p" advAuto="1000"/>
      <p:bldP spid="44" grpId="0" build="p" advAuto="1000"/>
      <p:bldP spid="46" grpId="0"/>
    </p:bldLst>
  </p:timing>
</p:sld>
</file>

<file path=ppt/theme/theme1.xml><?xml version="1.0" encoding="utf-8"?>
<a:theme xmlns:a="http://schemas.openxmlformats.org/drawingml/2006/main" name="Face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461</TotalTime>
  <Words>246</Words>
  <Application>Microsoft Office PowerPoint</Application>
  <PresentationFormat>Custom</PresentationFormat>
  <Paragraphs>97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Facet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DOLPHIN-PC</cp:lastModifiedBy>
  <cp:revision>52</cp:revision>
  <dcterms:created xsi:type="dcterms:W3CDTF">2020-04-07T15:49:14Z</dcterms:created>
  <dcterms:modified xsi:type="dcterms:W3CDTF">2020-12-26T07:48:09Z</dcterms:modified>
</cp:coreProperties>
</file>